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314" r:id="rId3"/>
    <p:sldId id="310" r:id="rId4"/>
    <p:sldId id="302" r:id="rId5"/>
    <p:sldId id="273" r:id="rId6"/>
    <p:sldId id="274" r:id="rId7"/>
    <p:sldId id="304" r:id="rId8"/>
    <p:sldId id="300" r:id="rId9"/>
    <p:sldId id="313" r:id="rId10"/>
    <p:sldId id="275" r:id="rId11"/>
    <p:sldId id="307" r:id="rId12"/>
    <p:sldId id="312" r:id="rId13"/>
    <p:sldId id="315" r:id="rId14"/>
    <p:sldId id="316" r:id="rId15"/>
    <p:sldId id="31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20A63A9-FE29-46E0-A5C9-5D87739764DE}">
          <p14:sldIdLst>
            <p14:sldId id="256"/>
            <p14:sldId id="314"/>
            <p14:sldId id="310"/>
            <p14:sldId id="302"/>
            <p14:sldId id="273"/>
            <p14:sldId id="274"/>
            <p14:sldId id="304"/>
            <p14:sldId id="300"/>
            <p14:sldId id="313"/>
            <p14:sldId id="275"/>
            <p14:sldId id="307"/>
            <p14:sldId id="312"/>
            <p14:sldId id="315"/>
            <p14:sldId id="316"/>
            <p14:sldId id="317"/>
          </p14:sldIdLst>
        </p14:section>
        <p14:section name="Раздел без заголовка" id="{E2DB6570-91DF-4B2A-A827-DF93B59BF2DC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5DF9"/>
    <a:srgbClr val="F28F44"/>
    <a:srgbClr val="15C2FF"/>
    <a:srgbClr val="4AD2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53" autoAdjust="0"/>
    <p:restoredTop sz="94265" autoAdjust="0"/>
  </p:normalViewPr>
  <p:slideViewPr>
    <p:cSldViewPr>
      <p:cViewPr>
        <p:scale>
          <a:sx n="70" d="100"/>
          <a:sy n="70" d="100"/>
        </p:scale>
        <p:origin x="-85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248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4066BE-239A-43A9-93D3-63F3B5BE581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790DAA-7563-41A9-BF09-7DACFDA3ABF3}">
      <dgm:prSet phldrT="[Текст]" custT="1"/>
      <dgm:spPr/>
      <dgm:t>
        <a:bodyPr/>
        <a:lstStyle/>
        <a:p>
          <a:endParaRPr lang="ru-RU" sz="1600" dirty="0"/>
        </a:p>
      </dgm:t>
    </dgm:pt>
    <dgm:pt modelId="{A6A83F28-4EBE-4029-9505-DF7F5B46F132}" type="parTrans" cxnId="{F6DADAB1-AB7B-40F1-82B8-7B8E23ECF89D}">
      <dgm:prSet/>
      <dgm:spPr/>
      <dgm:t>
        <a:bodyPr/>
        <a:lstStyle/>
        <a:p>
          <a:endParaRPr lang="ru-RU" sz="1600"/>
        </a:p>
      </dgm:t>
    </dgm:pt>
    <dgm:pt modelId="{B57F9228-9ED0-4B5F-BBF4-097FCBE2165C}" type="sibTrans" cxnId="{F6DADAB1-AB7B-40F1-82B8-7B8E23ECF89D}">
      <dgm:prSet/>
      <dgm:spPr/>
      <dgm:t>
        <a:bodyPr/>
        <a:lstStyle/>
        <a:p>
          <a:endParaRPr lang="ru-RU" sz="1600"/>
        </a:p>
      </dgm:t>
    </dgm:pt>
    <dgm:pt modelId="{3866AFED-E4C9-45D5-B73A-22B1E8F9A6D3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 малой родине и Отечестве, представлений о социокультурных ценностях нашего народа, об отечественных традициях и праздниках</a:t>
          </a:r>
          <a:endParaRPr lang="ru-RU" sz="18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169A61-7A93-402B-A589-0BDCAA25A2C9}" type="parTrans" cxnId="{3D7BAFA4-4D5F-46D4-901A-A56A01DCFC90}">
      <dgm:prSet/>
      <dgm:spPr/>
      <dgm:t>
        <a:bodyPr/>
        <a:lstStyle/>
        <a:p>
          <a:endParaRPr lang="ru-RU" sz="1600"/>
        </a:p>
      </dgm:t>
    </dgm:pt>
    <dgm:pt modelId="{D762CB1E-4902-49F7-83DA-3B07227A6D23}" type="sibTrans" cxnId="{3D7BAFA4-4D5F-46D4-901A-A56A01DCFC90}">
      <dgm:prSet/>
      <dgm:spPr/>
      <dgm:t>
        <a:bodyPr/>
        <a:lstStyle/>
        <a:p>
          <a:endParaRPr lang="ru-RU" sz="1600"/>
        </a:p>
      </dgm:t>
    </dgm:pt>
    <dgm:pt modelId="{E8C8A31A-1D56-4EE0-9673-AC4D39ED62A2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познавательных действий, становление сознания; развитие воображения и творческой активности</a:t>
          </a:r>
          <a:endParaRPr lang="ru-RU" sz="18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3809EE-DA35-4620-AC3D-3B4C242FF52B}" type="parTrans" cxnId="{F7996FBC-7CA3-4736-A637-3256E1F6AE8D}">
      <dgm:prSet/>
      <dgm:spPr/>
      <dgm:t>
        <a:bodyPr/>
        <a:lstStyle/>
        <a:p>
          <a:endParaRPr lang="ru-RU" sz="1600"/>
        </a:p>
      </dgm:t>
    </dgm:pt>
    <dgm:pt modelId="{91E99B0B-0909-43B7-A65E-8215E2B873B2}" type="sibTrans" cxnId="{F7996FBC-7CA3-4736-A637-3256E1F6AE8D}">
      <dgm:prSet/>
      <dgm:spPr/>
      <dgm:t>
        <a:bodyPr/>
        <a:lstStyle/>
        <a:p>
          <a:endParaRPr lang="ru-RU" sz="1600"/>
        </a:p>
      </dgm:t>
    </dgm:pt>
    <dgm:pt modelId="{010E70AE-F78F-46F6-ACAF-3C320E7ECDE8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первичных представлений о себе, других людях, объектах окружающего мира, о свойствах и отношениях объектов окружающего мира </a:t>
          </a:r>
          <a:endParaRPr lang="ru-RU" sz="18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838DD7-D8BD-4642-90E9-C7CFF610527C}" type="parTrans" cxnId="{3615811B-38C8-4661-899B-F06B79770A27}">
      <dgm:prSet/>
      <dgm:spPr/>
      <dgm:t>
        <a:bodyPr/>
        <a:lstStyle/>
        <a:p>
          <a:endParaRPr lang="ru-RU" sz="1600"/>
        </a:p>
      </dgm:t>
    </dgm:pt>
    <dgm:pt modelId="{D60890A2-948F-4C47-B0AB-DA91DBD5981E}" type="sibTrans" cxnId="{3615811B-38C8-4661-899B-F06B79770A27}">
      <dgm:prSet/>
      <dgm:spPr/>
      <dgm:t>
        <a:bodyPr/>
        <a:lstStyle/>
        <a:p>
          <a:endParaRPr lang="ru-RU" sz="1600"/>
        </a:p>
      </dgm:t>
    </dgm:pt>
    <dgm:pt modelId="{F3627E4F-5646-4556-B1E1-482D0A5C0933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 планете Земля как общем доме людей, об особенностях ее природы, многообразии стран и народов мира</a:t>
          </a:r>
          <a:endParaRPr lang="ru-RU" sz="18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95A91A-379C-463D-82BB-40F61C9112BA}" type="parTrans" cxnId="{6AE55099-22A4-4B05-BA73-8379F1733F1E}">
      <dgm:prSet/>
      <dgm:spPr/>
      <dgm:t>
        <a:bodyPr/>
        <a:lstStyle/>
        <a:p>
          <a:endParaRPr lang="ru-RU" sz="1600"/>
        </a:p>
      </dgm:t>
    </dgm:pt>
    <dgm:pt modelId="{339211CC-B6DD-4B0A-8517-A8378EA820AC}" type="sibTrans" cxnId="{6AE55099-22A4-4B05-BA73-8379F1733F1E}">
      <dgm:prSet/>
      <dgm:spPr/>
      <dgm:t>
        <a:bodyPr/>
        <a:lstStyle/>
        <a:p>
          <a:endParaRPr lang="ru-RU" sz="1600"/>
        </a:p>
      </dgm:t>
    </dgm:pt>
    <dgm:pt modelId="{48832539-F062-43F3-BC48-C9FE6A97EE63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Развитие интересов детей, любознательности и познавательной мотивации</a:t>
          </a:r>
          <a:endParaRPr lang="ru-RU" sz="1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FC35281-7600-4102-9098-46D9CD85A618}" type="sibTrans" cxnId="{2B2DFA3B-DFA2-459D-A5C0-F317B2F636B8}">
      <dgm:prSet/>
      <dgm:spPr/>
      <dgm:t>
        <a:bodyPr/>
        <a:lstStyle/>
        <a:p>
          <a:endParaRPr lang="ru-RU" sz="1600"/>
        </a:p>
      </dgm:t>
    </dgm:pt>
    <dgm:pt modelId="{D8ED4C2C-A1DE-4931-92BA-F51CF90B3E2F}" type="parTrans" cxnId="{2B2DFA3B-DFA2-459D-A5C0-F317B2F636B8}">
      <dgm:prSet/>
      <dgm:spPr/>
      <dgm:t>
        <a:bodyPr/>
        <a:lstStyle/>
        <a:p>
          <a:endParaRPr lang="ru-RU" sz="1600"/>
        </a:p>
      </dgm:t>
    </dgm:pt>
    <dgm:pt modelId="{A4519BA5-AA95-44B3-B775-9094BA7D6563}" type="pres">
      <dgm:prSet presAssocID="{B94066BE-239A-43A9-93D3-63F3B5BE58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048073-FD8C-419A-A926-85446E7A7633}" type="pres">
      <dgm:prSet presAssocID="{48832539-F062-43F3-BC48-C9FE6A97EE63}" presName="parentText" presStyleLbl="node1" presStyleIdx="0" presStyleCnt="5" custLinFactNeighborY="46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0426A6-D973-42E7-A30B-1EE9CC342C40}" type="pres">
      <dgm:prSet presAssocID="{48832539-F062-43F3-BC48-C9FE6A97EE63}" presName="childText" presStyleLbl="revTx" presStyleIdx="0" presStyleCnt="1" custScaleY="157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1E48AC-BFCC-4D81-A913-66C524714123}" type="pres">
      <dgm:prSet presAssocID="{E8C8A31A-1D56-4EE0-9673-AC4D39ED62A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4C0D88-F5EA-46C2-A687-E5259E490222}" type="pres">
      <dgm:prSet presAssocID="{91E99B0B-0909-43B7-A65E-8215E2B873B2}" presName="spacer" presStyleCnt="0"/>
      <dgm:spPr/>
    </dgm:pt>
    <dgm:pt modelId="{B42A0F09-ABED-4230-999A-669D21E277FC}" type="pres">
      <dgm:prSet presAssocID="{010E70AE-F78F-46F6-ACAF-3C320E7ECDE8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CA1E7-DC0A-45E1-AD96-014B525FAA5A}" type="pres">
      <dgm:prSet presAssocID="{D60890A2-948F-4C47-B0AB-DA91DBD5981E}" presName="spacer" presStyleCnt="0"/>
      <dgm:spPr/>
    </dgm:pt>
    <dgm:pt modelId="{A825A2F3-F241-4C0D-A94B-247273865B9A}" type="pres">
      <dgm:prSet presAssocID="{3866AFED-E4C9-45D5-B73A-22B1E8F9A6D3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503CE0-EF7A-4E29-BB6F-F8FE3C3CBE97}" type="pres">
      <dgm:prSet presAssocID="{D762CB1E-4902-49F7-83DA-3B07227A6D23}" presName="spacer" presStyleCnt="0"/>
      <dgm:spPr/>
    </dgm:pt>
    <dgm:pt modelId="{3695D4DA-6AE1-4DA7-88FE-49ABACD22070}" type="pres">
      <dgm:prSet presAssocID="{F3627E4F-5646-4556-B1E1-482D0A5C093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1A1918-2837-4284-8E75-5F11AA2B2EB0}" type="presOf" srcId="{48832539-F062-43F3-BC48-C9FE6A97EE63}" destId="{98048073-FD8C-419A-A926-85446E7A7633}" srcOrd="0" destOrd="0" presId="urn:microsoft.com/office/officeart/2005/8/layout/vList2"/>
    <dgm:cxn modelId="{CEC28F5A-0A89-4733-8E2B-3621FCB3ABD4}" type="presOf" srcId="{B94066BE-239A-43A9-93D3-63F3B5BE5816}" destId="{A4519BA5-AA95-44B3-B775-9094BA7D6563}" srcOrd="0" destOrd="0" presId="urn:microsoft.com/office/officeart/2005/8/layout/vList2"/>
    <dgm:cxn modelId="{78BD2924-95D2-4F5C-87C2-E99A00054650}" type="presOf" srcId="{3866AFED-E4C9-45D5-B73A-22B1E8F9A6D3}" destId="{A825A2F3-F241-4C0D-A94B-247273865B9A}" srcOrd="0" destOrd="0" presId="urn:microsoft.com/office/officeart/2005/8/layout/vList2"/>
    <dgm:cxn modelId="{005E0EB6-A8B0-4ED8-9AA3-D4E063858A77}" type="presOf" srcId="{2B790DAA-7563-41A9-BF09-7DACFDA3ABF3}" destId="{160426A6-D973-42E7-A30B-1EE9CC342C40}" srcOrd="0" destOrd="0" presId="urn:microsoft.com/office/officeart/2005/8/layout/vList2"/>
    <dgm:cxn modelId="{648288B4-2FF4-42B4-B38D-9EA9B72DCCBB}" type="presOf" srcId="{E8C8A31A-1D56-4EE0-9673-AC4D39ED62A2}" destId="{EF1E48AC-BFCC-4D81-A913-66C524714123}" srcOrd="0" destOrd="0" presId="urn:microsoft.com/office/officeart/2005/8/layout/vList2"/>
    <dgm:cxn modelId="{8C4FFF53-A8D0-4290-A3B0-E7E26B40686A}" type="presOf" srcId="{F3627E4F-5646-4556-B1E1-482D0A5C0933}" destId="{3695D4DA-6AE1-4DA7-88FE-49ABACD22070}" srcOrd="0" destOrd="0" presId="urn:microsoft.com/office/officeart/2005/8/layout/vList2"/>
    <dgm:cxn modelId="{6AE55099-22A4-4B05-BA73-8379F1733F1E}" srcId="{B94066BE-239A-43A9-93D3-63F3B5BE5816}" destId="{F3627E4F-5646-4556-B1E1-482D0A5C0933}" srcOrd="4" destOrd="0" parTransId="{FA95A91A-379C-463D-82BB-40F61C9112BA}" sibTransId="{339211CC-B6DD-4B0A-8517-A8378EA820AC}"/>
    <dgm:cxn modelId="{069F53C6-2FB3-489E-A9CF-626EE87D19D1}" type="presOf" srcId="{010E70AE-F78F-46F6-ACAF-3C320E7ECDE8}" destId="{B42A0F09-ABED-4230-999A-669D21E277FC}" srcOrd="0" destOrd="0" presId="urn:microsoft.com/office/officeart/2005/8/layout/vList2"/>
    <dgm:cxn modelId="{F6DADAB1-AB7B-40F1-82B8-7B8E23ECF89D}" srcId="{48832539-F062-43F3-BC48-C9FE6A97EE63}" destId="{2B790DAA-7563-41A9-BF09-7DACFDA3ABF3}" srcOrd="0" destOrd="0" parTransId="{A6A83F28-4EBE-4029-9505-DF7F5B46F132}" sibTransId="{B57F9228-9ED0-4B5F-BBF4-097FCBE2165C}"/>
    <dgm:cxn modelId="{F7996FBC-7CA3-4736-A637-3256E1F6AE8D}" srcId="{B94066BE-239A-43A9-93D3-63F3B5BE5816}" destId="{E8C8A31A-1D56-4EE0-9673-AC4D39ED62A2}" srcOrd="1" destOrd="0" parTransId="{293809EE-DA35-4620-AC3D-3B4C242FF52B}" sibTransId="{91E99B0B-0909-43B7-A65E-8215E2B873B2}"/>
    <dgm:cxn modelId="{3615811B-38C8-4661-899B-F06B79770A27}" srcId="{B94066BE-239A-43A9-93D3-63F3B5BE5816}" destId="{010E70AE-F78F-46F6-ACAF-3C320E7ECDE8}" srcOrd="2" destOrd="0" parTransId="{72838DD7-D8BD-4642-90E9-C7CFF610527C}" sibTransId="{D60890A2-948F-4C47-B0AB-DA91DBD5981E}"/>
    <dgm:cxn modelId="{3D7BAFA4-4D5F-46D4-901A-A56A01DCFC90}" srcId="{B94066BE-239A-43A9-93D3-63F3B5BE5816}" destId="{3866AFED-E4C9-45D5-B73A-22B1E8F9A6D3}" srcOrd="3" destOrd="0" parTransId="{08169A61-7A93-402B-A589-0BDCAA25A2C9}" sibTransId="{D762CB1E-4902-49F7-83DA-3B07227A6D23}"/>
    <dgm:cxn modelId="{2B2DFA3B-DFA2-459D-A5C0-F317B2F636B8}" srcId="{B94066BE-239A-43A9-93D3-63F3B5BE5816}" destId="{48832539-F062-43F3-BC48-C9FE6A97EE63}" srcOrd="0" destOrd="0" parTransId="{D8ED4C2C-A1DE-4931-92BA-F51CF90B3E2F}" sibTransId="{8FC35281-7600-4102-9098-46D9CD85A618}"/>
    <dgm:cxn modelId="{7B9A51BD-5BE2-41FF-B1FE-62E1F89FF5CF}" type="presParOf" srcId="{A4519BA5-AA95-44B3-B775-9094BA7D6563}" destId="{98048073-FD8C-419A-A926-85446E7A7633}" srcOrd="0" destOrd="0" presId="urn:microsoft.com/office/officeart/2005/8/layout/vList2"/>
    <dgm:cxn modelId="{41CBBBF7-7F9A-489E-AC03-C8DAC84D383E}" type="presParOf" srcId="{A4519BA5-AA95-44B3-B775-9094BA7D6563}" destId="{160426A6-D973-42E7-A30B-1EE9CC342C40}" srcOrd="1" destOrd="0" presId="urn:microsoft.com/office/officeart/2005/8/layout/vList2"/>
    <dgm:cxn modelId="{670774C7-0545-467E-BC2F-86D8B66459D8}" type="presParOf" srcId="{A4519BA5-AA95-44B3-B775-9094BA7D6563}" destId="{EF1E48AC-BFCC-4D81-A913-66C524714123}" srcOrd="2" destOrd="0" presId="urn:microsoft.com/office/officeart/2005/8/layout/vList2"/>
    <dgm:cxn modelId="{8AA8A353-3208-46B4-92E6-C5A90400E13C}" type="presParOf" srcId="{A4519BA5-AA95-44B3-B775-9094BA7D6563}" destId="{6B4C0D88-F5EA-46C2-A687-E5259E490222}" srcOrd="3" destOrd="0" presId="urn:microsoft.com/office/officeart/2005/8/layout/vList2"/>
    <dgm:cxn modelId="{994F3E06-47C1-4F01-BAEE-71C040B67DF1}" type="presParOf" srcId="{A4519BA5-AA95-44B3-B775-9094BA7D6563}" destId="{B42A0F09-ABED-4230-999A-669D21E277FC}" srcOrd="4" destOrd="0" presId="urn:microsoft.com/office/officeart/2005/8/layout/vList2"/>
    <dgm:cxn modelId="{9622D9CE-41BB-408F-A072-B0C458A121EE}" type="presParOf" srcId="{A4519BA5-AA95-44B3-B775-9094BA7D6563}" destId="{A66CA1E7-DC0A-45E1-AD96-014B525FAA5A}" srcOrd="5" destOrd="0" presId="urn:microsoft.com/office/officeart/2005/8/layout/vList2"/>
    <dgm:cxn modelId="{5FFAD8D6-A6BE-4459-89B2-BF1AD79890E1}" type="presParOf" srcId="{A4519BA5-AA95-44B3-B775-9094BA7D6563}" destId="{A825A2F3-F241-4C0D-A94B-247273865B9A}" srcOrd="6" destOrd="0" presId="urn:microsoft.com/office/officeart/2005/8/layout/vList2"/>
    <dgm:cxn modelId="{C05C7856-42B8-403A-96F2-86BBC19ED0CF}" type="presParOf" srcId="{A4519BA5-AA95-44B3-B775-9094BA7D6563}" destId="{01503CE0-EF7A-4E29-BB6F-F8FE3C3CBE97}" srcOrd="7" destOrd="0" presId="urn:microsoft.com/office/officeart/2005/8/layout/vList2"/>
    <dgm:cxn modelId="{9D332412-26C4-4992-93F8-475FE984C844}" type="presParOf" srcId="{A4519BA5-AA95-44B3-B775-9094BA7D6563}" destId="{3695D4DA-6AE1-4DA7-88FE-49ABACD2207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B8D470-DD6F-45A5-BAAE-58432D7BC948}" type="doc">
      <dgm:prSet loTypeId="urn:microsoft.com/office/officeart/2005/8/layout/hList6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E02D00B3-AB5A-4FB1-9336-6419D132E88E}">
      <dgm:prSet phldrT="[Текст]" custT="1"/>
      <dgm:spPr>
        <a:solidFill>
          <a:schemeClr val="accent4">
            <a:lumMod val="75000"/>
            <a:alpha val="90000"/>
          </a:schemeClr>
        </a:solidFill>
      </dgm:spPr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Ранний дошкольный возраст</a:t>
          </a:r>
        </a:p>
        <a:p>
          <a:endParaRPr lang="ru-RU" sz="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5E11EE-E4C0-4C4C-A495-D7BE93AC41D4}" type="parTrans" cxnId="{73B4186F-F75F-4581-ABEF-7708FDDE1DE6}">
      <dgm:prSet/>
      <dgm:spPr/>
      <dgm:t>
        <a:bodyPr/>
        <a:lstStyle/>
        <a:p>
          <a:endParaRPr lang="ru-RU"/>
        </a:p>
      </dgm:t>
    </dgm:pt>
    <dgm:pt modelId="{0D114063-DCAB-45EA-BE5C-40D63AA700C6}" type="sibTrans" cxnId="{73B4186F-F75F-4581-ABEF-7708FDDE1DE6}">
      <dgm:prSet/>
      <dgm:spPr/>
      <dgm:t>
        <a:bodyPr/>
        <a:lstStyle/>
        <a:p>
          <a:endParaRPr lang="ru-RU"/>
        </a:p>
      </dgm:t>
    </dgm:pt>
    <dgm:pt modelId="{F54A2771-62F6-4382-8081-C9B685930F1A}">
      <dgm:prSet phldrT="[Текст]" custT="1"/>
      <dgm:spPr>
        <a:solidFill>
          <a:schemeClr val="accent4">
            <a:lumMod val="75000"/>
            <a:alpha val="90000"/>
          </a:schemeClr>
        </a:solidFill>
      </dgm:spPr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Деятельность под руководством взрослого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B5083F-A737-4D85-9C4D-D40C9D412808}" type="parTrans" cxnId="{189A38FD-1A07-4E53-AF54-FFBC03ADE02D}">
      <dgm:prSet/>
      <dgm:spPr/>
      <dgm:t>
        <a:bodyPr/>
        <a:lstStyle/>
        <a:p>
          <a:endParaRPr lang="ru-RU"/>
        </a:p>
      </dgm:t>
    </dgm:pt>
    <dgm:pt modelId="{2628D8F8-EB2B-426E-8557-5E598BB45CFC}" type="sibTrans" cxnId="{189A38FD-1A07-4E53-AF54-FFBC03ADE02D}">
      <dgm:prSet/>
      <dgm:spPr/>
      <dgm:t>
        <a:bodyPr/>
        <a:lstStyle/>
        <a:p>
          <a:endParaRPr lang="ru-RU"/>
        </a:p>
      </dgm:t>
    </dgm:pt>
    <dgm:pt modelId="{728416D0-E5B1-437D-A036-742DE5BE9F3A}">
      <dgm:prSet phldrT="[Текст]" custT="1"/>
      <dgm:spPr>
        <a:solidFill>
          <a:schemeClr val="accent4">
            <a:lumMod val="75000"/>
            <a:alpha val="90000"/>
          </a:schemeClr>
        </a:solidFill>
      </dgm:spPr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Пример поведения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847B99-4718-4DE9-A8CD-AB2A65CF4E43}" type="parTrans" cxnId="{A75A7636-4520-4197-A65A-FFCF0167A2B5}">
      <dgm:prSet/>
      <dgm:spPr/>
      <dgm:t>
        <a:bodyPr/>
        <a:lstStyle/>
        <a:p>
          <a:endParaRPr lang="ru-RU"/>
        </a:p>
      </dgm:t>
    </dgm:pt>
    <dgm:pt modelId="{B2349002-29DE-4194-B7EA-5A4A7C7628DF}" type="sibTrans" cxnId="{A75A7636-4520-4197-A65A-FFCF0167A2B5}">
      <dgm:prSet/>
      <dgm:spPr/>
      <dgm:t>
        <a:bodyPr/>
        <a:lstStyle/>
        <a:p>
          <a:endParaRPr lang="ru-RU"/>
        </a:p>
      </dgm:t>
    </dgm:pt>
    <dgm:pt modelId="{B467AD5F-029F-42B2-A920-7B2F6446C57B}">
      <dgm:prSet phldrT="[Текст]" custT="1"/>
      <dgm:spPr>
        <a:solidFill>
          <a:schemeClr val="accent4">
            <a:lumMod val="75000"/>
            <a:alpha val="50000"/>
          </a:schemeClr>
        </a:solidFill>
      </dgm:spPr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Старший дошкольный возраст</a:t>
          </a:r>
        </a:p>
        <a:p>
          <a:endParaRPr lang="ru-RU" sz="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6BE474-6911-41BA-9C19-634893CC5DE9}" type="parTrans" cxnId="{5FA62682-B345-49BF-8C8D-699326BE569B}">
      <dgm:prSet/>
      <dgm:spPr/>
      <dgm:t>
        <a:bodyPr/>
        <a:lstStyle/>
        <a:p>
          <a:endParaRPr lang="ru-RU"/>
        </a:p>
      </dgm:t>
    </dgm:pt>
    <dgm:pt modelId="{93DED424-3467-4536-94F3-93CC0F79F487}" type="sibTrans" cxnId="{5FA62682-B345-49BF-8C8D-699326BE569B}">
      <dgm:prSet/>
      <dgm:spPr/>
      <dgm:t>
        <a:bodyPr/>
        <a:lstStyle/>
        <a:p>
          <a:endParaRPr lang="ru-RU"/>
        </a:p>
      </dgm:t>
    </dgm:pt>
    <dgm:pt modelId="{647CD03F-2E08-4EBB-8874-9CD7EEDDE684}">
      <dgm:prSet phldrT="[Текст]"/>
      <dgm:spPr>
        <a:solidFill>
          <a:schemeClr val="accent4">
            <a:lumMod val="75000"/>
            <a:alpha val="50000"/>
          </a:schemeClr>
        </a:solidFill>
      </dgm:spPr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Сотрудничество со взрослыми в практических делах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BA272C-A712-4102-821F-1D29A575E555}" type="parTrans" cxnId="{5EE5231C-5ACA-4605-8A15-DD51DDAE8AB3}">
      <dgm:prSet/>
      <dgm:spPr/>
      <dgm:t>
        <a:bodyPr/>
        <a:lstStyle/>
        <a:p>
          <a:endParaRPr lang="ru-RU"/>
        </a:p>
      </dgm:t>
    </dgm:pt>
    <dgm:pt modelId="{39BEEDF4-C53C-4912-8E26-CFED5880863B}" type="sibTrans" cxnId="{5EE5231C-5ACA-4605-8A15-DD51DDAE8AB3}">
      <dgm:prSet/>
      <dgm:spPr/>
      <dgm:t>
        <a:bodyPr/>
        <a:lstStyle/>
        <a:p>
          <a:endParaRPr lang="ru-RU"/>
        </a:p>
      </dgm:t>
    </dgm:pt>
    <dgm:pt modelId="{57B17E11-B5A7-478F-9712-02312F82CCB4}">
      <dgm:prSet phldrT="[Текст]"/>
      <dgm:spPr>
        <a:solidFill>
          <a:schemeClr val="accent4">
            <a:lumMod val="75000"/>
            <a:alpha val="50000"/>
          </a:schemeClr>
        </a:solidFill>
      </dgm:spPr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Активное стремление к познавательному, интеллектуальному общению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463C25-3355-4F89-AAF2-CEE6D57BDE3F}" type="parTrans" cxnId="{E02B7599-FC19-4E25-A96F-AEB5C458CB6B}">
      <dgm:prSet/>
      <dgm:spPr/>
      <dgm:t>
        <a:bodyPr/>
        <a:lstStyle/>
        <a:p>
          <a:endParaRPr lang="ru-RU"/>
        </a:p>
      </dgm:t>
    </dgm:pt>
    <dgm:pt modelId="{9B663D0E-B169-4F95-91E0-26E7B41DAD4B}" type="sibTrans" cxnId="{E02B7599-FC19-4E25-A96F-AEB5C458CB6B}">
      <dgm:prSet/>
      <dgm:spPr/>
      <dgm:t>
        <a:bodyPr/>
        <a:lstStyle/>
        <a:p>
          <a:endParaRPr lang="ru-RU"/>
        </a:p>
      </dgm:t>
    </dgm:pt>
    <dgm:pt modelId="{D64B214F-4D84-4B5C-9D09-85E0E92EF62B}" type="pres">
      <dgm:prSet presAssocID="{1EB8D470-DD6F-45A5-BAAE-58432D7BC94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63A66B-14D7-4E17-99CC-01009E66D8CF}" type="pres">
      <dgm:prSet presAssocID="{E02D00B3-AB5A-4FB1-9336-6419D132E88E}" presName="node" presStyleLbl="node1" presStyleIdx="0" presStyleCnt="2" custScaleX="80667" custScaleY="86008" custLinFactNeighborX="2095" custLinFactNeighborY="-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B21DC7-70B9-4439-8898-9693EB542D11}" type="pres">
      <dgm:prSet presAssocID="{0D114063-DCAB-45EA-BE5C-40D63AA700C6}" presName="sibTrans" presStyleCnt="0"/>
      <dgm:spPr/>
      <dgm:t>
        <a:bodyPr/>
        <a:lstStyle/>
        <a:p>
          <a:endParaRPr lang="ru-RU"/>
        </a:p>
      </dgm:t>
    </dgm:pt>
    <dgm:pt modelId="{D4B271A3-3EFE-4EB2-BA94-011F1A5F84B3}" type="pres">
      <dgm:prSet presAssocID="{B467AD5F-029F-42B2-A920-7B2F6446C57B}" presName="node" presStyleLbl="node1" presStyleIdx="1" presStyleCnt="2" custScaleX="82407" custScaleY="89190" custLinFactNeighborX="-58310" custLinFactNeighborY="-15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A62682-B345-49BF-8C8D-699326BE569B}" srcId="{1EB8D470-DD6F-45A5-BAAE-58432D7BC948}" destId="{B467AD5F-029F-42B2-A920-7B2F6446C57B}" srcOrd="1" destOrd="0" parTransId="{706BE474-6911-41BA-9C19-634893CC5DE9}" sibTransId="{93DED424-3467-4536-94F3-93CC0F79F487}"/>
    <dgm:cxn modelId="{A75A7636-4520-4197-A65A-FFCF0167A2B5}" srcId="{E02D00B3-AB5A-4FB1-9336-6419D132E88E}" destId="{728416D0-E5B1-437D-A036-742DE5BE9F3A}" srcOrd="1" destOrd="0" parTransId="{F5847B99-4718-4DE9-A8CD-AB2A65CF4E43}" sibTransId="{B2349002-29DE-4194-B7EA-5A4A7C7628DF}"/>
    <dgm:cxn modelId="{21DC4CBA-09E1-4375-BA71-0B5DF2225969}" type="presOf" srcId="{57B17E11-B5A7-478F-9712-02312F82CCB4}" destId="{D4B271A3-3EFE-4EB2-BA94-011F1A5F84B3}" srcOrd="0" destOrd="2" presId="urn:microsoft.com/office/officeart/2005/8/layout/hList6"/>
    <dgm:cxn modelId="{189A38FD-1A07-4E53-AF54-FFBC03ADE02D}" srcId="{E02D00B3-AB5A-4FB1-9336-6419D132E88E}" destId="{F54A2771-62F6-4382-8081-C9B685930F1A}" srcOrd="0" destOrd="0" parTransId="{76B5083F-A737-4D85-9C4D-D40C9D412808}" sibTransId="{2628D8F8-EB2B-426E-8557-5E598BB45CFC}"/>
    <dgm:cxn modelId="{CF2DE866-6493-43DA-B099-0478619C704E}" type="presOf" srcId="{647CD03F-2E08-4EBB-8874-9CD7EEDDE684}" destId="{D4B271A3-3EFE-4EB2-BA94-011F1A5F84B3}" srcOrd="0" destOrd="1" presId="urn:microsoft.com/office/officeart/2005/8/layout/hList6"/>
    <dgm:cxn modelId="{C0723F66-6D24-4F2D-80A1-B7835EB5217A}" type="presOf" srcId="{E02D00B3-AB5A-4FB1-9336-6419D132E88E}" destId="{8063A66B-14D7-4E17-99CC-01009E66D8CF}" srcOrd="0" destOrd="0" presId="urn:microsoft.com/office/officeart/2005/8/layout/hList6"/>
    <dgm:cxn modelId="{279DA014-613D-4AC9-AF28-17AACDCB1F7C}" type="presOf" srcId="{728416D0-E5B1-437D-A036-742DE5BE9F3A}" destId="{8063A66B-14D7-4E17-99CC-01009E66D8CF}" srcOrd="0" destOrd="2" presId="urn:microsoft.com/office/officeart/2005/8/layout/hList6"/>
    <dgm:cxn modelId="{E02B7599-FC19-4E25-A96F-AEB5C458CB6B}" srcId="{B467AD5F-029F-42B2-A920-7B2F6446C57B}" destId="{57B17E11-B5A7-478F-9712-02312F82CCB4}" srcOrd="1" destOrd="0" parTransId="{73463C25-3355-4F89-AAF2-CEE6D57BDE3F}" sibTransId="{9B663D0E-B169-4F95-91E0-26E7B41DAD4B}"/>
    <dgm:cxn modelId="{8AE0CCFC-7F45-426E-A9E7-E6E7DE290644}" type="presOf" srcId="{B467AD5F-029F-42B2-A920-7B2F6446C57B}" destId="{D4B271A3-3EFE-4EB2-BA94-011F1A5F84B3}" srcOrd="0" destOrd="0" presId="urn:microsoft.com/office/officeart/2005/8/layout/hList6"/>
    <dgm:cxn modelId="{280055B1-1FD4-403B-A68C-545153135D33}" type="presOf" srcId="{F54A2771-62F6-4382-8081-C9B685930F1A}" destId="{8063A66B-14D7-4E17-99CC-01009E66D8CF}" srcOrd="0" destOrd="1" presId="urn:microsoft.com/office/officeart/2005/8/layout/hList6"/>
    <dgm:cxn modelId="{57E95537-CE07-4F6E-B8E0-E161C3B240B2}" type="presOf" srcId="{1EB8D470-DD6F-45A5-BAAE-58432D7BC948}" destId="{D64B214F-4D84-4B5C-9D09-85E0E92EF62B}" srcOrd="0" destOrd="0" presId="urn:microsoft.com/office/officeart/2005/8/layout/hList6"/>
    <dgm:cxn modelId="{73B4186F-F75F-4581-ABEF-7708FDDE1DE6}" srcId="{1EB8D470-DD6F-45A5-BAAE-58432D7BC948}" destId="{E02D00B3-AB5A-4FB1-9336-6419D132E88E}" srcOrd="0" destOrd="0" parTransId="{DF5E11EE-E4C0-4C4C-A495-D7BE93AC41D4}" sibTransId="{0D114063-DCAB-45EA-BE5C-40D63AA700C6}"/>
    <dgm:cxn modelId="{5EE5231C-5ACA-4605-8A15-DD51DDAE8AB3}" srcId="{B467AD5F-029F-42B2-A920-7B2F6446C57B}" destId="{647CD03F-2E08-4EBB-8874-9CD7EEDDE684}" srcOrd="0" destOrd="0" parTransId="{F1BA272C-A712-4102-821F-1D29A575E555}" sibTransId="{39BEEDF4-C53C-4912-8E26-CFED5880863B}"/>
    <dgm:cxn modelId="{7578310A-BE8C-463F-A18A-3A33C11650C6}" type="presParOf" srcId="{D64B214F-4D84-4B5C-9D09-85E0E92EF62B}" destId="{8063A66B-14D7-4E17-99CC-01009E66D8CF}" srcOrd="0" destOrd="0" presId="urn:microsoft.com/office/officeart/2005/8/layout/hList6"/>
    <dgm:cxn modelId="{100679DD-8E00-41B2-B183-B4EA18085BEC}" type="presParOf" srcId="{D64B214F-4D84-4B5C-9D09-85E0E92EF62B}" destId="{9EB21DC7-70B9-4439-8898-9693EB542D11}" srcOrd="1" destOrd="0" presId="urn:microsoft.com/office/officeart/2005/8/layout/hList6"/>
    <dgm:cxn modelId="{B1237064-5683-4961-B5B1-77023AFDC766}" type="presParOf" srcId="{D64B214F-4D84-4B5C-9D09-85E0E92EF62B}" destId="{D4B271A3-3EFE-4EB2-BA94-011F1A5F84B3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048073-FD8C-419A-A926-85446E7A7633}">
      <dsp:nvSpPr>
        <dsp:cNvPr id="0" name=""/>
        <dsp:cNvSpPr/>
      </dsp:nvSpPr>
      <dsp:spPr>
        <a:xfrm>
          <a:off x="0" y="37180"/>
          <a:ext cx="8136904" cy="941118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Развитие интересов детей, любознательности и познавательной мотивации</a:t>
          </a:r>
          <a:endParaRPr lang="ru-RU" sz="1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942" y="83122"/>
        <a:ext cx="8045020" cy="849234"/>
      </dsp:txXfrm>
    </dsp:sp>
    <dsp:sp modelId="{160426A6-D973-42E7-A30B-1EE9CC342C40}">
      <dsp:nvSpPr>
        <dsp:cNvPr id="0" name=""/>
        <dsp:cNvSpPr/>
      </dsp:nvSpPr>
      <dsp:spPr>
        <a:xfrm>
          <a:off x="0" y="969116"/>
          <a:ext cx="8136904" cy="31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347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600" kern="1200" dirty="0"/>
        </a:p>
      </dsp:txBody>
      <dsp:txXfrm>
        <a:off x="0" y="969116"/>
        <a:ext cx="8136904" cy="31274"/>
      </dsp:txXfrm>
    </dsp:sp>
    <dsp:sp modelId="{EF1E48AC-BFCC-4D81-A913-66C524714123}">
      <dsp:nvSpPr>
        <dsp:cNvPr id="0" name=""/>
        <dsp:cNvSpPr/>
      </dsp:nvSpPr>
      <dsp:spPr>
        <a:xfrm>
          <a:off x="0" y="1000391"/>
          <a:ext cx="8136904" cy="941118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познавательных действий, становление сознания; развитие воображения и творческой активности</a:t>
          </a:r>
          <a:endParaRPr lang="ru-RU" sz="18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942" y="1046333"/>
        <a:ext cx="8045020" cy="849234"/>
      </dsp:txXfrm>
    </dsp:sp>
    <dsp:sp modelId="{B42A0F09-ABED-4230-999A-669D21E277FC}">
      <dsp:nvSpPr>
        <dsp:cNvPr id="0" name=""/>
        <dsp:cNvSpPr/>
      </dsp:nvSpPr>
      <dsp:spPr>
        <a:xfrm>
          <a:off x="0" y="1976069"/>
          <a:ext cx="8136904" cy="941118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первичных представлений о себе, других людях, объектах окружающего мира, о свойствах и отношениях объектов окружающего мира </a:t>
          </a:r>
          <a:endParaRPr lang="ru-RU" sz="18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942" y="2022011"/>
        <a:ext cx="8045020" cy="849234"/>
      </dsp:txXfrm>
    </dsp:sp>
    <dsp:sp modelId="{A825A2F3-F241-4C0D-A94B-247273865B9A}">
      <dsp:nvSpPr>
        <dsp:cNvPr id="0" name=""/>
        <dsp:cNvSpPr/>
      </dsp:nvSpPr>
      <dsp:spPr>
        <a:xfrm>
          <a:off x="0" y="2951748"/>
          <a:ext cx="8136904" cy="941118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 малой родине и Отечестве, представлений о социокультурных ценностях нашего народа, об отечественных традициях и праздниках</a:t>
          </a:r>
          <a:endParaRPr lang="ru-RU" sz="18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942" y="2997690"/>
        <a:ext cx="8045020" cy="849234"/>
      </dsp:txXfrm>
    </dsp:sp>
    <dsp:sp modelId="{3695D4DA-6AE1-4DA7-88FE-49ABACD22070}">
      <dsp:nvSpPr>
        <dsp:cNvPr id="0" name=""/>
        <dsp:cNvSpPr/>
      </dsp:nvSpPr>
      <dsp:spPr>
        <a:xfrm>
          <a:off x="0" y="3927427"/>
          <a:ext cx="8136904" cy="941118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 планете Земля как общем доме людей, об особенностях ее природы, многообразии стран и народов мира</a:t>
          </a:r>
          <a:endParaRPr lang="ru-RU" sz="18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942" y="3973369"/>
        <a:ext cx="8045020" cy="8492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63A66B-14D7-4E17-99CC-01009E66D8CF}">
      <dsp:nvSpPr>
        <dsp:cNvPr id="0" name=""/>
        <dsp:cNvSpPr/>
      </dsp:nvSpPr>
      <dsp:spPr>
        <a:xfrm rot="16200000">
          <a:off x="8359" y="274683"/>
          <a:ext cx="3892690" cy="3889787"/>
        </a:xfrm>
        <a:prstGeom prst="flowChartManualOperation">
          <a:avLst/>
        </a:prstGeom>
        <a:solidFill>
          <a:schemeClr val="accent4">
            <a:lumMod val="75000"/>
            <a:alpha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Ранний дошкольный возраст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Деятельность под руководством взрослого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Пример поведения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9811" y="1051769"/>
        <a:ext cx="3889787" cy="2335614"/>
      </dsp:txXfrm>
    </dsp:sp>
    <dsp:sp modelId="{D4B271A3-3EFE-4EB2-BA94-011F1A5F84B3}">
      <dsp:nvSpPr>
        <dsp:cNvPr id="0" name=""/>
        <dsp:cNvSpPr/>
      </dsp:nvSpPr>
      <dsp:spPr>
        <a:xfrm rot="16200000">
          <a:off x="4011287" y="204127"/>
          <a:ext cx="4036706" cy="3973691"/>
        </a:xfrm>
        <a:prstGeom prst="flowChartManualOperation">
          <a:avLst/>
        </a:prstGeom>
        <a:solidFill>
          <a:schemeClr val="accent4">
            <a:lumMod val="75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Старший дошкольный возраст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Сотрудничество со взрослыми в практических делах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Активное стремление к познавательному, интеллектуальному общению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042795" y="979960"/>
        <a:ext cx="3973691" cy="24220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03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920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13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468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354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000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983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6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607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833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30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87A0B-57BE-4921-92EF-44FC401906A4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7DBA3-2E4F-434D-8FF2-4966E21699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891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539552" y="836712"/>
            <a:ext cx="8064896" cy="244837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бюджетное дошкольное образовательное учреждение – детский сад № 4 города Агрыз Агрызского муниципального района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«Познавательное развитие дошкольников в условиях реализации ФГОС ДО»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	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Подготовила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		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заместитель заведующего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Кушакова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С.В..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16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1"/>
            <a:ext cx="8229600" cy="1512169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ПЕРВИЧНЫХ ПРЕДСТАВЛЕНИЙ О СЕБЕ </a:t>
            </a:r>
            <a:b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ДРУГИХ ЛЮДЯХ</a:t>
            </a:r>
            <a:endParaRPr lang="ru-RU" sz="2800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2852936"/>
            <a:ext cx="2436864" cy="1724599"/>
          </a:xfrm>
          <a:prstGeom prst="roundRect">
            <a:avLst/>
          </a:prstGeom>
          <a:solidFill>
            <a:srgbClr val="F28F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</a:t>
            </a:r>
          </a:p>
          <a:p>
            <a:pPr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(взрослые и дети)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31840" y="2852936"/>
            <a:ext cx="3561986" cy="172946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представлений ребенка о себе и о своей семье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1547664" y="1988840"/>
            <a:ext cx="333748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860032" y="1988840"/>
            <a:ext cx="326446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56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436910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</a:pP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ПЕРВИЧНЫХ ПРЕДСТАВЛЕНИЙ О МАЛОЙ РОДИНЕ И ОТЕЧЕСТВЕ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2636912"/>
            <a:ext cx="2458616" cy="202347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Родной город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84168" y="2543361"/>
            <a:ext cx="2808312" cy="206652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Планета Земля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47864" y="4149080"/>
            <a:ext cx="2376264" cy="192251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Родная  страна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517994" y="2046240"/>
            <a:ext cx="54006" cy="19588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364088" y="2046240"/>
            <a:ext cx="1440160" cy="5186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843808" y="2046240"/>
            <a:ext cx="1080120" cy="5186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174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48680"/>
            <a:ext cx="8640960" cy="4608512"/>
          </a:xfrm>
        </p:spPr>
        <p:txBody>
          <a:bodyPr>
            <a:noAutofit/>
          </a:bodyPr>
          <a:lstStyle/>
          <a:p>
            <a:pPr algn="l"/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В нашем детском саду, в каждой возрастной группе, </a:t>
            </a:r>
            <a:b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имеются 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разнообразные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дидактические игры по 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познавательному развитию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не только фабричного изготовления, но и руками наших педагогов. </a:t>
            </a:r>
            <a:b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С помощью дидактических игр у детей воспитывается 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сообразительность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находчивость, инициатива, логическое мышление. 				</a:t>
            </a:r>
            <a:b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своей работе педагоги используют следующие </a:t>
            </a:r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игры: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«Сосчитай-ка»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6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«Лото»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6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«Волшебный мешочек»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«Мир вокруг нас»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6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«Математическое лото»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и другие.</a:t>
            </a:r>
            <a:endParaRPr lang="ru-RU" sz="2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среда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72767"/>
            <a:ext cx="2736304" cy="20522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155" y="4260124"/>
            <a:ext cx="2874065" cy="21555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546347"/>
            <a:ext cx="1800200" cy="24002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149080"/>
            <a:ext cx="1728192" cy="23042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410" y="3946613"/>
            <a:ext cx="1824306" cy="24324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766" y="1604385"/>
            <a:ext cx="2694145" cy="202060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6652"/>
            <a:ext cx="2880320" cy="21602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08" y="350658"/>
            <a:ext cx="2736304" cy="20522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34" y="3139669"/>
            <a:ext cx="2880320" cy="21062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907" y="2996952"/>
            <a:ext cx="2752519" cy="20643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944" y="764704"/>
            <a:ext cx="2120208" cy="28269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47864" y="4192786"/>
            <a:ext cx="2743319" cy="205748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3"/>
            <a:ext cx="2952328" cy="19682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87049"/>
            <a:ext cx="2108553" cy="28114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77010"/>
            <a:ext cx="3024336" cy="20162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11" y="2816484"/>
            <a:ext cx="2187578" cy="29167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859070"/>
            <a:ext cx="2088232" cy="31323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809527"/>
            <a:ext cx="2634944" cy="19762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32656"/>
            <a:ext cx="8496944" cy="1152128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 предполагает</a:t>
            </a:r>
            <a:r>
              <a:rPr lang="ru-RU" sz="3600" b="1" i="1" dirty="0" smtClean="0">
                <a:solidFill>
                  <a:srgbClr val="002060"/>
                </a:solidFill>
              </a:rPr>
              <a:t>: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5379535"/>
              </p:ext>
            </p:extLst>
          </p:nvPr>
        </p:nvGraphicFramePr>
        <p:xfrm>
          <a:off x="611560" y="1556792"/>
          <a:ext cx="813690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92696"/>
            <a:ext cx="7772400" cy="1470025"/>
          </a:xfrm>
        </p:spPr>
        <p:txBody>
          <a:bodyPr>
            <a:normAutofit/>
          </a:bodyPr>
          <a:lstStyle/>
          <a:p>
            <a:r>
              <a:rPr lang="ru-RU" i="1" dirty="0"/>
              <a:t/>
            </a:r>
            <a:br>
              <a:rPr lang="ru-RU" i="1" dirty="0"/>
            </a:b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548680"/>
            <a:ext cx="7128792" cy="4968552"/>
          </a:xfrm>
        </p:spPr>
        <p:txBody>
          <a:bodyPr>
            <a:normAutofit/>
          </a:bodyPr>
          <a:lstStyle/>
          <a:p>
            <a:pPr marL="342900" lvl="0" indent="-342900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Основные формы взаимодействия педагога с детьми по познавательному развитию:</a:t>
            </a:r>
          </a:p>
          <a:p>
            <a:pPr marL="342900" lvl="0" indent="-342900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l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Вовлечение ребенка в исследование и различные виды деятельности;</a:t>
            </a:r>
          </a:p>
          <a:p>
            <a:pPr lvl="0" algn="l"/>
            <a:endParaRPr lang="ru-RU" sz="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l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дидактических заданий и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l"/>
            <a:endParaRPr lang="ru-RU" sz="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l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методов обучения, направленных на обогащение творческого воображения, мышления, памяти, развития речи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0" indent="-342900" algn="l">
              <a:buFont typeface="Wingdings" pitchFamily="2" charset="2"/>
              <a:buChar char="§"/>
            </a:pPr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37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29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и приемы взаимодействия взрослого и ребенка в разных возрастных группах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591503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603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208912" cy="1138138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образовательной области </a:t>
            </a: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развитие»</a:t>
            </a:r>
            <a:endParaRPr lang="ru-RU" sz="2800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7848872" cy="4997152"/>
          </a:xfrm>
        </p:spPr>
        <p:txBody>
          <a:bodyPr>
            <a:norm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сенсорной культуры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Формирование элементарных математических представлений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Развитие познавательно-исследовательской деятельности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первичных представлений о себе и других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людях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малой Родине и Отечестве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467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r="-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сенсорной культуры</a:t>
            </a:r>
            <a:endParaRPr lang="ru-RU" sz="1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1763688" y="1196752"/>
            <a:ext cx="30922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499992" y="1700808"/>
            <a:ext cx="360040" cy="20162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1800" y="3933056"/>
            <a:ext cx="3538399" cy="151216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геометрическими фигурами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7092280" y="1196752"/>
            <a:ext cx="321844" cy="9223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96136" y="2276872"/>
            <a:ext cx="3088824" cy="1440160"/>
          </a:xfrm>
          <a:prstGeom prst="roundRect">
            <a:avLst/>
          </a:prstGeom>
          <a:solidFill>
            <a:srgbClr val="15C2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их свойства; сравнение предметов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9552" y="2276872"/>
            <a:ext cx="3014131" cy="1296144"/>
          </a:xfrm>
          <a:prstGeom prst="roundRect">
            <a:avLst/>
          </a:prstGeom>
          <a:solidFill>
            <a:srgbClr val="4AD2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о цвете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47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элементарных математических представлений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В соответствии с ФГОС работа в каждой возрастной группе по математическому развитию состоит из пяти разделов: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направления ФЭМП</a:t>
            </a: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205411"/>
              </p:ext>
            </p:extLst>
          </p:nvPr>
        </p:nvGraphicFramePr>
        <p:xfrm>
          <a:off x="3347864" y="3429000"/>
          <a:ext cx="2232248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Количество</a:t>
                      </a:r>
                      <a:r>
                        <a:rPr lang="ru-RU" sz="2400" baseline="0" dirty="0" smtClean="0"/>
                        <a:t> </a:t>
                      </a:r>
                    </a:p>
                    <a:p>
                      <a:pPr algn="ctr"/>
                      <a:r>
                        <a:rPr lang="ru-RU" sz="2400" baseline="0" dirty="0" smtClean="0"/>
                        <a:t>и счёт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889800"/>
              </p:ext>
            </p:extLst>
          </p:nvPr>
        </p:nvGraphicFramePr>
        <p:xfrm>
          <a:off x="683568" y="3356992"/>
          <a:ext cx="2160240" cy="576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Величина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69377"/>
              </p:ext>
            </p:extLst>
          </p:nvPr>
        </p:nvGraphicFramePr>
        <p:xfrm>
          <a:off x="6084168" y="3356992"/>
          <a:ext cx="2376264" cy="576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Форма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551368"/>
              </p:ext>
            </p:extLst>
          </p:nvPr>
        </p:nvGraphicFramePr>
        <p:xfrm>
          <a:off x="1043608" y="4509120"/>
          <a:ext cx="2808312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Ориентировка </a:t>
                      </a:r>
                    </a:p>
                    <a:p>
                      <a:pPr algn="ctr"/>
                      <a:r>
                        <a:rPr lang="ru-RU" sz="2400" dirty="0" smtClean="0"/>
                        <a:t>во  времени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224605"/>
              </p:ext>
            </p:extLst>
          </p:nvPr>
        </p:nvGraphicFramePr>
        <p:xfrm>
          <a:off x="4211960" y="4509120"/>
          <a:ext cx="266429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Ориентировка</a:t>
                      </a:r>
                    </a:p>
                    <a:p>
                      <a:pPr algn="ctr"/>
                      <a:r>
                        <a:rPr lang="ru-RU" sz="2400" dirty="0" smtClean="0"/>
                        <a:t> в  пространстве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Прямая со стрелкой 9"/>
          <p:cNvCxnSpPr/>
          <p:nvPr/>
        </p:nvCxnSpPr>
        <p:spPr>
          <a:xfrm flipH="1">
            <a:off x="1763688" y="2996952"/>
            <a:ext cx="504056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843808" y="2996952"/>
            <a:ext cx="288032" cy="14401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868144" y="2996952"/>
            <a:ext cx="144016" cy="14401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427984" y="299695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6948264" y="2996952"/>
            <a:ext cx="36004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5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80920" cy="1512168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ПОЗНАВАТЕЛЬНО-ИССЛЕДОВАТЕЛЬСКОЙ </a:t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2010544"/>
            <a:ext cx="2386608" cy="1296145"/>
          </a:xfrm>
          <a:prstGeom prst="roundRect">
            <a:avLst/>
          </a:prstGeom>
          <a:solidFill>
            <a:srgbClr val="F28F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Многообразие животного мира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83868" y="2716704"/>
            <a:ext cx="2412268" cy="1360367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Эксперименты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выявлению свойств неживой природы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28184" y="2046240"/>
            <a:ext cx="2448272" cy="141845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человека в природе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01544" y="4581128"/>
            <a:ext cx="2664296" cy="1418456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 и явлений природы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693919" y="2028391"/>
            <a:ext cx="0" cy="5186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987824" y="1891408"/>
            <a:ext cx="576064" cy="3887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544108" y="1882011"/>
            <a:ext cx="540060" cy="3746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693919" y="4182904"/>
            <a:ext cx="0" cy="3960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345501" y="4077071"/>
            <a:ext cx="2736304" cy="138283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правил взаимоотношений с растениями и животными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2231740" y="2085778"/>
            <a:ext cx="1800200" cy="18473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784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04664"/>
            <a:ext cx="7772400" cy="74751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забываем об эксперименте</a:t>
            </a:r>
            <a:r>
              <a:rPr lang="ru-RU" sz="3600" b="1" dirty="0" smtClean="0"/>
              <a:t>.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100392" cy="367240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по ФГОС в ДОУ предполагает использование экспериментов и опытов. Их можно проводить в любой режимный момент: во время умывания, прогулки, игры, занятий. Интересно сравнивать воду. Вот идет дождь, а вот течет вода из крана. Но воду из лужи пить нельзя, а из крана - можно. Детки очень впечатлительны и податливы. Давайте им пищу для размышления. Темы по познавательному развитию выбираются с учетом возраста и требований ФГОС.  Если малыши изучают свойства предметов, то более старшие дошколята уже способны понять устройство мира. 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2833</TotalTime>
  <Words>387</Words>
  <Application>Microsoft Office PowerPoint</Application>
  <PresentationFormat>Экран (4:3)</PresentationFormat>
  <Paragraphs>65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    Муниципальное бюджетное дошкольное образовательное учреждение – детский сад № 4 города Агрыз Агрызского муниципального района Республики Татарстан  Тема: «Познавательное развитие дошкольников в условиях реализации ФГОС ДО»                     Подготовила:                                                         заместитель заведующего Кушакова С.В..</vt:lpstr>
      <vt:lpstr>Презентация PowerPoint</vt:lpstr>
      <vt:lpstr> </vt:lpstr>
      <vt:lpstr>Способы и приемы взаимодействия взрослого и ребенка в разных возрастных группах</vt:lpstr>
      <vt:lpstr>Содержание образовательной области  «Познавательное развитие»</vt:lpstr>
      <vt:lpstr>Развитие сенсорной культуры</vt:lpstr>
      <vt:lpstr>Формирование элементарных математических представлений</vt:lpstr>
      <vt:lpstr>РАЗВИТИЕ ПОЗНАВАТЕЛЬНО-ИССЛЕДОВАТЕЛЬСКОЙ  ДЕЯТЕЛЬНОСТИ</vt:lpstr>
      <vt:lpstr>Не забываем об эксперименте.</vt:lpstr>
      <vt:lpstr>ФОРМИРОВАНИЕ  ПЕРВИЧНЫХ ПРЕДСТАВЛЕНИЙ О СЕБЕ  И ДРУГИХ ЛЮДЯХ</vt:lpstr>
      <vt:lpstr>ФОРМИРОВАНИЕ ПЕРВИЧНЫХ ПРЕДСТАВЛЕНИЙ О МАЛОЙ РОДИНЕ И ОТЕЧЕСТВЕ</vt:lpstr>
      <vt:lpstr> В нашем детском саду, в каждой возрастной группе,  имеются разнообразные дидактические игры по познавательному развитию не только фабричного изготовления, но и руками наших педагогов.   С помощью дидактических игр у детей воспитывается сообразительность, находчивость, инициатива, логическое мышление.      В своей работе педагоги используют следующие игры:  «Сосчитай-ка», «Лото», «Волшебный мешочек»,  «Мир вокруг нас», «Математическое лото» и другие.</vt:lpstr>
      <vt:lpstr>Развивающая  предметно-пространственная среда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Методическое объединение Тема: «Познавательное развитие дошкольников в условиях реализации ФГОС ДО»</dc:title>
  <dc:creator>Ольга Николаевна</dc:creator>
  <cp:lastModifiedBy>Пользователь Windows</cp:lastModifiedBy>
  <cp:revision>200</cp:revision>
  <dcterms:created xsi:type="dcterms:W3CDTF">2014-11-19T14:01:47Z</dcterms:created>
  <dcterms:modified xsi:type="dcterms:W3CDTF">2021-11-03T16:26:11Z</dcterms:modified>
</cp:coreProperties>
</file>